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9460AA-7EC1-4564-937F-0AD4AEB6B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6000" b="1" u="sng" dirty="0">
                <a:solidFill>
                  <a:schemeClr val="tx2">
                    <a:lumMod val="10000"/>
                  </a:schemeClr>
                </a:solidFill>
                <a:latin typeface="AR BLANCA" panose="02000000000000000000" pitchFamily="2" charset="0"/>
              </a:rPr>
              <a:t>CURSO DE POLACO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98ACC86-330E-48D9-B67A-0C2D8061A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3336" y="1336431"/>
            <a:ext cx="6386185" cy="4206240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4AB586E-647D-4E23-8204-D6E719C734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lvl="0" indent="-285750" algn="ctr">
              <a:buClr>
                <a:prstClr val="white"/>
              </a:buClr>
              <a:buFont typeface="Arial"/>
              <a:buChar char="•"/>
            </a:pPr>
            <a:r>
              <a:rPr lang="es-ES" sz="2000" dirty="0">
                <a:solidFill>
                  <a:prstClr val="white"/>
                </a:solidFill>
                <a:latin typeface="AR BLANCA" panose="02000000000000000000" pitchFamily="2" charset="0"/>
              </a:rPr>
              <a:t>MÓNICA RUBIO PÉREZ</a:t>
            </a:r>
          </a:p>
          <a:p>
            <a:pPr marL="285750" lvl="0" indent="-285750" algn="ctr">
              <a:buClr>
                <a:prstClr val="white"/>
              </a:buClr>
              <a:buFont typeface="Arial"/>
              <a:buChar char="•"/>
            </a:pPr>
            <a:r>
              <a:rPr lang="es-ES" sz="2000" dirty="0">
                <a:solidFill>
                  <a:prstClr val="white"/>
                </a:solidFill>
                <a:latin typeface="AR BLANCA" panose="02000000000000000000" pitchFamily="2" charset="0"/>
              </a:rPr>
              <a:t>ESTUDIOS INGLESES I</a:t>
            </a:r>
          </a:p>
          <a:p>
            <a:pPr marL="285750" lvl="0" indent="-285750" algn="ctr">
              <a:buClr>
                <a:prstClr val="white"/>
              </a:buClr>
              <a:buFont typeface="Arial"/>
              <a:buChar char="•"/>
            </a:pPr>
            <a:r>
              <a:rPr lang="es-ES" sz="2000" dirty="0">
                <a:solidFill>
                  <a:prstClr val="white"/>
                </a:solidFill>
                <a:latin typeface="AR BLANCA" panose="02000000000000000000" pitchFamily="2" charset="0"/>
              </a:rPr>
              <a:t>LINGÜÍSTICA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5473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06E13-07F7-41F9-8010-E473DDA9E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2"/>
            <a:ext cx="10131427" cy="834886"/>
          </a:xfrm>
        </p:spPr>
        <p:txBody>
          <a:bodyPr>
            <a:normAutofit fontScale="90000"/>
          </a:bodyPr>
          <a:lstStyle/>
          <a:p>
            <a:pPr algn="ctr"/>
            <a:r>
              <a:rPr lang="es-ES" sz="5000" b="1" dirty="0">
                <a:solidFill>
                  <a:schemeClr val="tx2">
                    <a:lumMod val="10000"/>
                  </a:schemeClr>
                </a:solidFill>
                <a:latin typeface="Algerian" panose="04020705040A02060702" pitchFamily="82" charset="0"/>
              </a:rPr>
              <a:t>ABECEDARIO POLACO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0CB7B23-9B78-4CD9-89D7-3606CD07C8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444488"/>
            <a:ext cx="10131427" cy="5088834"/>
          </a:xfrm>
        </p:spPr>
        <p:txBody>
          <a:bodyPr>
            <a:normAutofit fontScale="70000" lnSpcReduction="20000"/>
          </a:bodyPr>
          <a:lstStyle/>
          <a:p>
            <a:r>
              <a:rPr lang="es-ES" sz="3300" b="1" dirty="0">
                <a:latin typeface="+mj-lt"/>
              </a:rPr>
              <a:t>El alfabeto polaco "alfabet polski" antes conocido como "abecadło" está basado en el alfabeto latino y se compone de 32 letras</a:t>
            </a:r>
            <a:r>
              <a:rPr lang="es-ES" dirty="0"/>
              <a:t>. </a:t>
            </a:r>
          </a:p>
          <a:p>
            <a:endParaRPr lang="es-ES" dirty="0"/>
          </a:p>
          <a:p>
            <a:pPr algn="ctr"/>
            <a:r>
              <a:rPr lang="es-ES" sz="4200" b="1" dirty="0"/>
              <a:t>A Ą B C Ć D E Ę F G H I J K L Ł M N Ń O </a:t>
            </a:r>
            <a:r>
              <a:rPr lang="es-ES" sz="4200" b="1" dirty="0" err="1"/>
              <a:t>Ó</a:t>
            </a:r>
            <a:r>
              <a:rPr lang="es-ES" sz="4200" b="1" dirty="0"/>
              <a:t> P R S Ś T U W Y Z Ź Ż</a:t>
            </a:r>
          </a:p>
          <a:p>
            <a:pPr algn="ctr"/>
            <a:r>
              <a:rPr lang="es-ES" sz="4200" b="1" dirty="0"/>
              <a:t>a ą b c ć d e ę f g h i j k l ł m n ń o ó p r s ś t u w y z ź ż</a:t>
            </a:r>
          </a:p>
          <a:p>
            <a:endParaRPr lang="es-ES" dirty="0"/>
          </a:p>
          <a:p>
            <a:r>
              <a:rPr lang="es-ES" sz="3300" dirty="0"/>
              <a:t>Las letras del alfabeto latino: Q, V y X no están incluidos en las letras del alfabeto polaco, porque en la formación de palabras no es necesario para usarlas.</a:t>
            </a:r>
          </a:p>
          <a:p>
            <a:endParaRPr lang="es-ES" sz="2900" dirty="0"/>
          </a:p>
          <a:p>
            <a:r>
              <a:rPr lang="es-ES" sz="3300" dirty="0"/>
              <a:t>En polaco hay 7 dígrafos: CH, CZ, DZ, DŹ, DŻ, RZ, SZ. </a:t>
            </a:r>
          </a:p>
          <a:p>
            <a:endParaRPr lang="es-ES" sz="3300" dirty="0"/>
          </a:p>
          <a:p>
            <a:r>
              <a:rPr lang="es-ES" sz="3300" dirty="0"/>
              <a:t>Y 1 trígrafo: DZI </a:t>
            </a:r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924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9113F1B-B152-4883-8139-FA8B8BF6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b="1" dirty="0">
                <a:solidFill>
                  <a:schemeClr val="tx2">
                    <a:lumMod val="10000"/>
                  </a:schemeClr>
                </a:solidFill>
                <a:latin typeface="AR BLANCA" panose="02000000000000000000" pitchFamily="2" charset="0"/>
              </a:rPr>
              <a:t>PRESENTACIÓN: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54F9FE9D-E836-42C7-BBB1-590DDF3AED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5400000">
            <a:off x="734000" y="2367010"/>
            <a:ext cx="4435981" cy="3386068"/>
          </a:xfrm>
        </p:spPr>
      </p:pic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59495723-65E8-4CF7-99F2-21AA7D30180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822950" y="2186583"/>
            <a:ext cx="4995863" cy="3746897"/>
          </a:xfrm>
        </p:spPr>
      </p:pic>
    </p:spTree>
    <p:extLst>
      <p:ext uri="{BB962C8B-B14F-4D97-AF65-F5344CB8AC3E}">
        <p14:creationId xmlns:p14="http://schemas.microsoft.com/office/powerpoint/2010/main" val="3444997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B4FEB5F-36D0-479B-9930-7F9B0165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09601"/>
            <a:ext cx="9879036" cy="754966"/>
          </a:xfrm>
        </p:spPr>
        <p:txBody>
          <a:bodyPr>
            <a:noAutofit/>
          </a:bodyPr>
          <a:lstStyle/>
          <a:p>
            <a:pPr algn="ctr"/>
            <a:r>
              <a:rPr lang="es-ES" sz="5000" b="1" dirty="0">
                <a:solidFill>
                  <a:schemeClr val="tx2">
                    <a:lumMod val="10000"/>
                  </a:schemeClr>
                </a:solidFill>
                <a:latin typeface="Algerian" panose="04020705040A02060702" pitchFamily="82" charset="0"/>
              </a:rPr>
              <a:t>Verbos irregulares: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C251C5E-EE9C-4A21-B0AD-30E378F41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3670" y="1630017"/>
            <a:ext cx="4709054" cy="596717"/>
          </a:xfrm>
        </p:spPr>
        <p:txBody>
          <a:bodyPr/>
          <a:lstStyle/>
          <a:p>
            <a:pPr algn="ctr"/>
            <a:r>
              <a:rPr lang="es-ES" b="1" u="sng" dirty="0">
                <a:solidFill>
                  <a:srgbClr val="002060"/>
                </a:solidFill>
              </a:rPr>
              <a:t>VERBO SER/ESTAR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DBE83A3-28D8-44FB-9C0D-F2AE8CBD9E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2345635"/>
            <a:ext cx="4996923" cy="3935895"/>
          </a:xfrm>
        </p:spPr>
        <p:txBody>
          <a:bodyPr>
            <a:normAutofit/>
          </a:bodyPr>
          <a:lstStyle/>
          <a:p>
            <a:r>
              <a:rPr lang="es-ES" dirty="0"/>
              <a:t> "ja" jestem (ya yestem): Yo soy</a:t>
            </a:r>
          </a:p>
          <a:p>
            <a:r>
              <a:rPr lang="es-ES" dirty="0"/>
              <a:t>"ty" jesteś (te yestes): Tu eres</a:t>
            </a:r>
          </a:p>
          <a:p>
            <a:r>
              <a:rPr lang="es-ES" dirty="0"/>
              <a:t>On  jest (on, pan yest): El es</a:t>
            </a:r>
          </a:p>
          <a:p>
            <a:r>
              <a:rPr lang="es-ES" dirty="0"/>
              <a:t>Ona  jest (ona yest): Ella es</a:t>
            </a:r>
          </a:p>
          <a:p>
            <a:r>
              <a:rPr lang="es-ES" dirty="0"/>
              <a:t>Ono jest (ono yest): Ello es</a:t>
            </a:r>
          </a:p>
          <a:p>
            <a:r>
              <a:rPr lang="es-ES" dirty="0"/>
              <a:t>"my" jesteśmy (me yesteme): Nosotros somos</a:t>
            </a:r>
          </a:p>
          <a:p>
            <a:r>
              <a:rPr lang="es-ES" dirty="0"/>
              <a:t>"wy" jesteście (ve yestesche): Vosotros </a:t>
            </a:r>
            <a:r>
              <a:rPr lang="es-ES" dirty="0" err="1"/>
              <a:t>sóis</a:t>
            </a:r>
            <a:endParaRPr lang="es-ES" dirty="0"/>
          </a:p>
          <a:p>
            <a:r>
              <a:rPr lang="es-ES" dirty="0"/>
              <a:t>Oni są (oni son): Ellos son</a:t>
            </a:r>
          </a:p>
          <a:p>
            <a:r>
              <a:rPr lang="es-ES" dirty="0"/>
              <a:t>One są (one son): Ellas son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178AD42B-C817-4EB4-8B18-9E3A10376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1364567"/>
            <a:ext cx="4722813" cy="862167"/>
          </a:xfrm>
        </p:spPr>
        <p:txBody>
          <a:bodyPr/>
          <a:lstStyle/>
          <a:p>
            <a:pPr algn="ctr"/>
            <a:r>
              <a:rPr lang="es-ES" sz="3000" b="1" u="sng" dirty="0">
                <a:solidFill>
                  <a:srgbClr val="002060"/>
                </a:solidFill>
              </a:rPr>
              <a:t>VERBO TENER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2B1BDF4D-E0AF-4E06-A966-79B40568D7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23483" y="2345634"/>
            <a:ext cx="4995334" cy="4041913"/>
          </a:xfrm>
        </p:spPr>
        <p:txBody>
          <a:bodyPr/>
          <a:lstStyle/>
          <a:p>
            <a:r>
              <a:rPr lang="es-ES" dirty="0"/>
              <a:t>"ja" mam (ya mam): Yo tengo</a:t>
            </a:r>
          </a:p>
          <a:p>
            <a:r>
              <a:rPr lang="es-ES" dirty="0"/>
              <a:t>"ty" masz (te mas): Tu tienes</a:t>
            </a:r>
          </a:p>
          <a:p>
            <a:r>
              <a:rPr lang="es-ES" dirty="0"/>
              <a:t>On  ma (on  ma): El tiene</a:t>
            </a:r>
          </a:p>
          <a:p>
            <a:r>
              <a:rPr lang="es-ES" dirty="0"/>
              <a:t>Ona ma (ona ma ): Ella tiene</a:t>
            </a:r>
          </a:p>
          <a:p>
            <a:r>
              <a:rPr lang="es-ES" dirty="0"/>
              <a:t>Ono  ma (ono ma): Ello Tiene</a:t>
            </a:r>
          </a:p>
          <a:p>
            <a:r>
              <a:rPr lang="es-ES" dirty="0"/>
              <a:t>"my" mamy (me mame): Nosotros tenemos</a:t>
            </a:r>
          </a:p>
          <a:p>
            <a:r>
              <a:rPr lang="es-ES" dirty="0"/>
              <a:t>"Wy" macie (ve mache): Vosotros tenéis</a:t>
            </a:r>
          </a:p>
          <a:p>
            <a:r>
              <a:rPr lang="es-ES" dirty="0"/>
              <a:t>Oni mają (oñi mayon): Ellos tienen</a:t>
            </a:r>
          </a:p>
          <a:p>
            <a:r>
              <a:rPr lang="es-ES" dirty="0"/>
              <a:t>One mają (one mayon): Ellas tienen</a:t>
            </a:r>
          </a:p>
        </p:txBody>
      </p:sp>
    </p:spTree>
    <p:extLst>
      <p:ext uri="{BB962C8B-B14F-4D97-AF65-F5344CB8AC3E}">
        <p14:creationId xmlns:p14="http://schemas.microsoft.com/office/powerpoint/2010/main" val="72686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66C5CC9-7C33-41A2-A548-F1C65264E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1"/>
            <a:ext cx="10131425" cy="1060174"/>
          </a:xfrm>
        </p:spPr>
        <p:txBody>
          <a:bodyPr>
            <a:normAutofit/>
          </a:bodyPr>
          <a:lstStyle/>
          <a:p>
            <a:pPr algn="ctr"/>
            <a:r>
              <a:rPr lang="es-ES" sz="5000" b="1" u="sng" dirty="0">
                <a:solidFill>
                  <a:schemeClr val="tx2">
                    <a:lumMod val="10000"/>
                  </a:schemeClr>
                </a:solidFill>
                <a:latin typeface="AR BERKLEY" panose="02000000000000000000" pitchFamily="2" charset="0"/>
              </a:rPr>
              <a:t>NÚMEROS:</a:t>
            </a:r>
          </a:p>
        </p:txBody>
      </p:sp>
      <p:graphicFrame>
        <p:nvGraphicFramePr>
          <p:cNvPr id="15" name="Marcador de contenido 14">
            <a:extLst>
              <a:ext uri="{FF2B5EF4-FFF2-40B4-BE49-F238E27FC236}">
                <a16:creationId xmlns:a16="http://schemas.microsoft.com/office/drawing/2014/main" id="{4B107118-B3BE-4780-9454-0E3BF3AD34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9246305"/>
              </p:ext>
            </p:extLst>
          </p:nvPr>
        </p:nvGraphicFramePr>
        <p:xfrm>
          <a:off x="685799" y="1060450"/>
          <a:ext cx="10379766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922">
                  <a:extLst>
                    <a:ext uri="{9D8B030D-6E8A-4147-A177-3AD203B41FA5}">
                      <a16:colId xmlns:a16="http://schemas.microsoft.com/office/drawing/2014/main" val="3482533705"/>
                    </a:ext>
                  </a:extLst>
                </a:gridCol>
                <a:gridCol w="3459922">
                  <a:extLst>
                    <a:ext uri="{9D8B030D-6E8A-4147-A177-3AD203B41FA5}">
                      <a16:colId xmlns:a16="http://schemas.microsoft.com/office/drawing/2014/main" val="368736992"/>
                    </a:ext>
                  </a:extLst>
                </a:gridCol>
                <a:gridCol w="3459922">
                  <a:extLst>
                    <a:ext uri="{9D8B030D-6E8A-4147-A177-3AD203B41FA5}">
                      <a16:colId xmlns:a16="http://schemas.microsoft.com/office/drawing/2014/main" val="346149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0. </a:t>
                      </a:r>
                      <a:r>
                        <a:rPr lang="es-ES" dirty="0" err="1"/>
                        <a:t>zero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10. </a:t>
                      </a:r>
                      <a:r>
                        <a:rPr lang="es-ES" dirty="0" err="1"/>
                        <a:t>Dziesięć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20. </a:t>
                      </a:r>
                      <a:r>
                        <a:rPr lang="es-ES" dirty="0" err="1"/>
                        <a:t>dwadzieścia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40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s-ES" dirty="0"/>
                        <a:t>1. jeden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11. </a:t>
                      </a:r>
                      <a:r>
                        <a:rPr lang="es-ES" dirty="0" err="1"/>
                        <a:t>jedenaście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30. </a:t>
                      </a:r>
                      <a:r>
                        <a:rPr lang="es-ES" dirty="0" err="1"/>
                        <a:t>trzydzieści</a:t>
                      </a:r>
                      <a:r>
                        <a:rPr lang="es-E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533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2. </a:t>
                      </a:r>
                      <a:r>
                        <a:rPr lang="es-ES" dirty="0" err="1"/>
                        <a:t>dwa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12. </a:t>
                      </a:r>
                      <a:r>
                        <a:rPr lang="es-ES" dirty="0" err="1"/>
                        <a:t>dwanaście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40. </a:t>
                      </a:r>
                      <a:r>
                        <a:rPr lang="es-ES" dirty="0" err="1"/>
                        <a:t>czterdzieści</a:t>
                      </a:r>
                      <a:r>
                        <a:rPr lang="es-E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682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3. </a:t>
                      </a:r>
                      <a:r>
                        <a:rPr lang="es-ES" dirty="0" err="1"/>
                        <a:t>tzy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13. </a:t>
                      </a:r>
                      <a:r>
                        <a:rPr lang="es-ES" dirty="0" err="1"/>
                        <a:t>trzynaście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50. </a:t>
                      </a:r>
                      <a:r>
                        <a:rPr lang="es-ES" dirty="0" err="1"/>
                        <a:t>pięćdziesiąt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6711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4. </a:t>
                      </a:r>
                      <a:r>
                        <a:rPr lang="es-ES" dirty="0" err="1"/>
                        <a:t>cztery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14. </a:t>
                      </a:r>
                      <a:r>
                        <a:rPr lang="es-ES" dirty="0" err="1"/>
                        <a:t>czternaście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60. </a:t>
                      </a:r>
                      <a:r>
                        <a:rPr lang="es-ES" dirty="0" err="1"/>
                        <a:t>sześćdziesiąt</a:t>
                      </a:r>
                      <a:r>
                        <a:rPr lang="es-E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03513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5. </a:t>
                      </a:r>
                      <a:r>
                        <a:rPr lang="es-ES" dirty="0" err="1"/>
                        <a:t>pięć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15. </a:t>
                      </a:r>
                      <a:r>
                        <a:rPr lang="es-ES" dirty="0" err="1"/>
                        <a:t>piętnaście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70. </a:t>
                      </a:r>
                      <a:r>
                        <a:rPr lang="es-ES" dirty="0" err="1"/>
                        <a:t>siedemdziesiąt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259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6. </a:t>
                      </a:r>
                      <a:r>
                        <a:rPr lang="es-ES" dirty="0" err="1"/>
                        <a:t>Sześć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16. </a:t>
                      </a:r>
                      <a:r>
                        <a:rPr lang="es-ES" dirty="0" err="1"/>
                        <a:t>szesnaście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80. </a:t>
                      </a:r>
                      <a:r>
                        <a:rPr lang="es-ES" dirty="0" err="1"/>
                        <a:t>osiemdziesiąt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011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7. </a:t>
                      </a:r>
                      <a:r>
                        <a:rPr lang="es-ES" dirty="0" err="1"/>
                        <a:t>Siedem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17. </a:t>
                      </a:r>
                      <a:r>
                        <a:rPr lang="es-ES" dirty="0" err="1"/>
                        <a:t>siedemnaście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90. </a:t>
                      </a:r>
                      <a:r>
                        <a:rPr lang="es-ES" dirty="0" err="1"/>
                        <a:t>dziewięćdziesiąt</a:t>
                      </a:r>
                      <a:r>
                        <a:rPr lang="es-ES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017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8. </a:t>
                      </a:r>
                      <a:r>
                        <a:rPr lang="es-ES" dirty="0" err="1"/>
                        <a:t>Osiem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18. </a:t>
                      </a:r>
                      <a:r>
                        <a:rPr lang="es-ES" dirty="0" err="1"/>
                        <a:t>osiemnaście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100. </a:t>
                      </a:r>
                      <a:r>
                        <a:rPr lang="es-ES" dirty="0" err="1"/>
                        <a:t>sto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713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9. </a:t>
                      </a:r>
                      <a:r>
                        <a:rPr lang="es-ES" dirty="0" err="1"/>
                        <a:t>Dziewięć</a:t>
                      </a:r>
                      <a:r>
                        <a:rPr lang="es-E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19. </a:t>
                      </a:r>
                      <a:r>
                        <a:rPr lang="es-ES" dirty="0" err="1"/>
                        <a:t>dziewiętnaście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653292"/>
                  </a:ext>
                </a:extLst>
              </a:tr>
            </a:tbl>
          </a:graphicData>
        </a:graphic>
      </p:graphicFrame>
      <p:sp>
        <p:nvSpPr>
          <p:cNvPr id="16" name="Diagrama de flujo: proceso alternativo 15">
            <a:extLst>
              <a:ext uri="{FF2B5EF4-FFF2-40B4-BE49-F238E27FC236}">
                <a16:creationId xmlns:a16="http://schemas.microsoft.com/office/drawing/2014/main" id="{74DCB42D-6810-4C18-9362-65581DE9486D}"/>
              </a:ext>
            </a:extLst>
          </p:cNvPr>
          <p:cNvSpPr/>
          <p:nvPr/>
        </p:nvSpPr>
        <p:spPr>
          <a:xfrm>
            <a:off x="3048000" y="5141843"/>
            <a:ext cx="5605670" cy="139147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NOTA: </a:t>
            </a:r>
          </a:p>
          <a:p>
            <a:pPr algn="ctr"/>
            <a:r>
              <a:rPr lang="es-ES" dirty="0"/>
              <a:t>¿Cuántos años tienes?-JIE MASZ LAT?</a:t>
            </a:r>
          </a:p>
          <a:p>
            <a:pPr algn="ctr"/>
            <a:r>
              <a:rPr lang="es-ES" dirty="0"/>
              <a:t>Tengo…-NAM … LAT</a:t>
            </a:r>
          </a:p>
          <a:p>
            <a:pPr algn="ctr"/>
            <a:r>
              <a:rPr lang="es-ES" dirty="0"/>
              <a:t>*NAM 2,3,4 LATA</a:t>
            </a:r>
          </a:p>
          <a:p>
            <a:pPr algn="ctr"/>
            <a:r>
              <a:rPr lang="es-ES" dirty="0"/>
              <a:t>*NAM 5-21 LAT</a:t>
            </a:r>
          </a:p>
        </p:txBody>
      </p:sp>
    </p:spTree>
    <p:extLst>
      <p:ext uri="{BB962C8B-B14F-4D97-AF65-F5344CB8AC3E}">
        <p14:creationId xmlns:p14="http://schemas.microsoft.com/office/powerpoint/2010/main" val="112545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F389B637-8679-44CC-BDC5-608DA25DA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8297"/>
            <a:ext cx="10131425" cy="927652"/>
          </a:xfrm>
        </p:spPr>
        <p:txBody>
          <a:bodyPr>
            <a:normAutofit/>
          </a:bodyPr>
          <a:lstStyle/>
          <a:p>
            <a:pPr algn="ctr"/>
            <a:r>
              <a:rPr lang="es-ES" sz="5000" b="1" u="sng" dirty="0">
                <a:solidFill>
                  <a:schemeClr val="tx2">
                    <a:lumMod val="10000"/>
                  </a:schemeClr>
                </a:solidFill>
                <a:latin typeface="Algerian" panose="04020705040A02060702" pitchFamily="82" charset="0"/>
              </a:rPr>
              <a:t>DÍAS DE LA SEMANA:</a:t>
            </a:r>
          </a:p>
        </p:txBody>
      </p:sp>
      <p:sp>
        <p:nvSpPr>
          <p:cNvPr id="9" name="Pergamino: vertical 8">
            <a:extLst>
              <a:ext uri="{FF2B5EF4-FFF2-40B4-BE49-F238E27FC236}">
                <a16:creationId xmlns:a16="http://schemas.microsoft.com/office/drawing/2014/main" id="{93D20731-ECC9-478D-AC3D-009121F0DE12}"/>
              </a:ext>
            </a:extLst>
          </p:cNvPr>
          <p:cNvSpPr/>
          <p:nvPr/>
        </p:nvSpPr>
        <p:spPr>
          <a:xfrm>
            <a:off x="1851991" y="1497495"/>
            <a:ext cx="4350025" cy="4810540"/>
          </a:xfrm>
          <a:prstGeom prst="vertic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500" dirty="0" err="1"/>
              <a:t>Poniedziałek</a:t>
            </a:r>
            <a:r>
              <a:rPr lang="es-ES" sz="2500" dirty="0"/>
              <a:t>. Lunes.</a:t>
            </a:r>
          </a:p>
          <a:p>
            <a:pPr algn="ctr"/>
            <a:r>
              <a:rPr lang="es-ES" sz="2500" dirty="0" err="1"/>
              <a:t>Wtorek</a:t>
            </a:r>
            <a:r>
              <a:rPr lang="es-ES" sz="2500" dirty="0"/>
              <a:t>. Martes.</a:t>
            </a:r>
          </a:p>
          <a:p>
            <a:pPr algn="ctr"/>
            <a:r>
              <a:rPr lang="es-ES" sz="2500" dirty="0" err="1"/>
              <a:t>Środa</a:t>
            </a:r>
            <a:r>
              <a:rPr lang="es-ES" sz="2500" dirty="0"/>
              <a:t>. Miércoles.</a:t>
            </a:r>
          </a:p>
          <a:p>
            <a:pPr algn="ctr"/>
            <a:r>
              <a:rPr lang="es-ES" sz="2500" dirty="0" err="1"/>
              <a:t>Czwartek</a:t>
            </a:r>
            <a:r>
              <a:rPr lang="es-ES" sz="2500" dirty="0"/>
              <a:t>. Jueves.</a:t>
            </a:r>
          </a:p>
          <a:p>
            <a:pPr algn="ctr"/>
            <a:r>
              <a:rPr lang="es-ES" sz="2500" dirty="0" err="1"/>
              <a:t>Piątek</a:t>
            </a:r>
            <a:r>
              <a:rPr lang="es-ES" sz="2500" dirty="0"/>
              <a:t>. Viernes.</a:t>
            </a:r>
          </a:p>
          <a:p>
            <a:pPr algn="ctr"/>
            <a:r>
              <a:rPr lang="es-ES" sz="2500" dirty="0" err="1"/>
              <a:t>Sobota</a:t>
            </a:r>
            <a:r>
              <a:rPr lang="es-ES" sz="2500" dirty="0"/>
              <a:t>. Sábado.</a:t>
            </a:r>
          </a:p>
          <a:p>
            <a:pPr algn="ctr"/>
            <a:r>
              <a:rPr lang="es-ES" sz="2500" dirty="0" err="1"/>
              <a:t>Niedziela</a:t>
            </a:r>
            <a:r>
              <a:rPr lang="es-ES" sz="2500" dirty="0"/>
              <a:t>. Domingo.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7F548CA3-C042-4B70-8490-75980D06A199}"/>
              </a:ext>
            </a:extLst>
          </p:cNvPr>
          <p:cNvSpPr/>
          <p:nvPr/>
        </p:nvSpPr>
        <p:spPr>
          <a:xfrm>
            <a:off x="7328453" y="3763619"/>
            <a:ext cx="3074504" cy="2782956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FF0000"/>
                </a:solidFill>
              </a:rPr>
              <a:t>NOTA:</a:t>
            </a:r>
          </a:p>
          <a:p>
            <a:pPr algn="ctr"/>
            <a:r>
              <a:rPr lang="es-ES" dirty="0">
                <a:solidFill>
                  <a:srgbClr val="FF0000"/>
                </a:solidFill>
              </a:rPr>
              <a:t>DÍA-DZIEN</a:t>
            </a:r>
          </a:p>
          <a:p>
            <a:pPr algn="ctr"/>
            <a:r>
              <a:rPr lang="es-ES" dirty="0">
                <a:solidFill>
                  <a:srgbClr val="FF0000"/>
                </a:solidFill>
              </a:rPr>
              <a:t>DÍAS:DNI</a:t>
            </a:r>
          </a:p>
        </p:txBody>
      </p:sp>
    </p:spTree>
    <p:extLst>
      <p:ext uri="{BB962C8B-B14F-4D97-AF65-F5344CB8AC3E}">
        <p14:creationId xmlns:p14="http://schemas.microsoft.com/office/powerpoint/2010/main" val="2250733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C2B5FFC2-52A9-4E7C-BAA4-FC331C9F6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861391"/>
          </a:xfrm>
        </p:spPr>
        <p:txBody>
          <a:bodyPr>
            <a:normAutofit/>
          </a:bodyPr>
          <a:lstStyle/>
          <a:p>
            <a:pPr algn="ctr"/>
            <a:r>
              <a:rPr lang="es-ES" sz="5000" b="1" dirty="0">
                <a:solidFill>
                  <a:schemeClr val="bg2">
                    <a:lumMod val="50000"/>
                  </a:schemeClr>
                </a:solidFill>
                <a:latin typeface="AR HERMANN" panose="02000000000000000000" pitchFamily="2" charset="0"/>
              </a:rPr>
              <a:t>MESES DEL AÑO: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5341FAD-127E-4062-AF56-AD779245FF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1590261"/>
            <a:ext cx="4995334" cy="4903304"/>
          </a:xfrm>
        </p:spPr>
        <p:txBody>
          <a:bodyPr/>
          <a:lstStyle/>
          <a:p>
            <a:pPr algn="ctr"/>
            <a:r>
              <a:rPr lang="es-ES" dirty="0"/>
              <a:t>1. STYCEN-ENERO</a:t>
            </a:r>
          </a:p>
          <a:p>
            <a:pPr algn="ctr"/>
            <a:r>
              <a:rPr lang="es-ES" dirty="0"/>
              <a:t>2. LUTY-FEBRERO</a:t>
            </a:r>
          </a:p>
          <a:p>
            <a:pPr algn="ctr"/>
            <a:r>
              <a:rPr lang="es-ES" dirty="0"/>
              <a:t>3. MARZEC-MARZO</a:t>
            </a:r>
          </a:p>
          <a:p>
            <a:pPr algn="ctr"/>
            <a:r>
              <a:rPr lang="es-ES" dirty="0"/>
              <a:t>4. KWIECIEN-ABRIL</a:t>
            </a:r>
          </a:p>
          <a:p>
            <a:pPr algn="ctr"/>
            <a:r>
              <a:rPr lang="es-ES" dirty="0"/>
              <a:t>5. MAJ-MAYO</a:t>
            </a:r>
          </a:p>
          <a:p>
            <a:pPr algn="ctr"/>
            <a:r>
              <a:rPr lang="es-ES" dirty="0"/>
              <a:t>6. CZERWIEC-JUNIO</a:t>
            </a:r>
          </a:p>
          <a:p>
            <a:pPr algn="ctr"/>
            <a:r>
              <a:rPr lang="es-ES" dirty="0"/>
              <a:t>7. LIPIEC-JULIO</a:t>
            </a:r>
          </a:p>
          <a:p>
            <a:pPr algn="ctr"/>
            <a:r>
              <a:rPr lang="es-ES" dirty="0"/>
              <a:t>8. SIERPIEN-AGOSTO</a:t>
            </a:r>
          </a:p>
          <a:p>
            <a:pPr algn="ctr"/>
            <a:r>
              <a:rPr lang="es-ES" dirty="0"/>
              <a:t>9. WRZESIEN-SEPTIEMBRE</a:t>
            </a:r>
          </a:p>
          <a:p>
            <a:pPr algn="ctr"/>
            <a:r>
              <a:rPr lang="es-ES" dirty="0"/>
              <a:t>10. PAZDZIERNIK-OCTUBRE</a:t>
            </a:r>
          </a:p>
          <a:p>
            <a:pPr algn="ctr"/>
            <a:r>
              <a:rPr lang="es-ES" dirty="0"/>
              <a:t>11. LISTOPAD-NOVIEMBRE</a:t>
            </a:r>
          </a:p>
          <a:p>
            <a:pPr algn="ctr"/>
            <a:r>
              <a:rPr lang="es-ES" dirty="0"/>
              <a:t>12. GRUDZIEN-DICIEMBRE</a:t>
            </a:r>
          </a:p>
        </p:txBody>
      </p:sp>
      <p:pic>
        <p:nvPicPr>
          <p:cNvPr id="10" name="Marcador de contenido 9">
            <a:extLst>
              <a:ext uri="{FF2B5EF4-FFF2-40B4-BE49-F238E27FC236}">
                <a16:creationId xmlns:a16="http://schemas.microsoft.com/office/drawing/2014/main" id="{3DEE0C4F-A56A-4B18-B7A7-387749C53E4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81590" y="2288023"/>
            <a:ext cx="4995862" cy="332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11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1D0394-3E1E-46DD-A93F-C904452DD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000" b="1" dirty="0">
                <a:solidFill>
                  <a:schemeClr val="bg2">
                    <a:lumMod val="50000"/>
                  </a:schemeClr>
                </a:solidFill>
                <a:latin typeface="AR BERKLEY" panose="02000000000000000000" pitchFamily="2" charset="0"/>
              </a:rPr>
              <a:t>VALORACIÓN PERSONAL: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B5101DF-95A5-4917-B6DA-9AFA9F8F56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El presente trabajo está destinado al curso de polaco, el cual ha sido bastante productivo e intenso puesto que he podido conocer a grades rasgos la cultura polaca, así como lo básico de esta lengua. Para mí ha sido verdaderamente satisfactorio haber acudido a las 5 sesiones que conformaban este curos y me atrevo a decir que me habría gustado continuar con él, pues es una lengua que me llama bastante la atención y me gustaría seguir aprendiendo sobre ella y conociendo más acerca de su cultura. </a:t>
            </a:r>
          </a:p>
          <a:p>
            <a:r>
              <a:rPr lang="es-ES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Tanto es así que he decidido seguir investigando y aprendiendo durante el siguiente verano sobre la lengua y cultura de la misma.</a:t>
            </a:r>
          </a:p>
        </p:txBody>
      </p:sp>
    </p:spTree>
    <p:extLst>
      <p:ext uri="{BB962C8B-B14F-4D97-AF65-F5344CB8AC3E}">
        <p14:creationId xmlns:p14="http://schemas.microsoft.com/office/powerpoint/2010/main" val="9455561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132</TotalTime>
  <Words>644</Words>
  <Application>Microsoft Office PowerPoint</Application>
  <PresentationFormat>Panorámica</PresentationFormat>
  <Paragraphs>99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Algerian</vt:lpstr>
      <vt:lpstr>AR BERKLEY</vt:lpstr>
      <vt:lpstr>AR BLANCA</vt:lpstr>
      <vt:lpstr>AR ESSENCE</vt:lpstr>
      <vt:lpstr>AR HERMANN</vt:lpstr>
      <vt:lpstr>Arial</vt:lpstr>
      <vt:lpstr>Calibri</vt:lpstr>
      <vt:lpstr>Calibri Light</vt:lpstr>
      <vt:lpstr>Celestial</vt:lpstr>
      <vt:lpstr>CURSO DE POLACO</vt:lpstr>
      <vt:lpstr>ABECEDARIO POLACO</vt:lpstr>
      <vt:lpstr>PRESENTACIÓN:</vt:lpstr>
      <vt:lpstr>Verbos irregulares:</vt:lpstr>
      <vt:lpstr>NÚMEROS:</vt:lpstr>
      <vt:lpstr>DÍAS DE LA SEMANA:</vt:lpstr>
      <vt:lpstr>MESES DEL AÑO:</vt:lpstr>
      <vt:lpstr>VALORACIÓN PERSONAL: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POLACO</dc:title>
  <dc:creator>Usuario</dc:creator>
  <cp:lastModifiedBy>Usuario</cp:lastModifiedBy>
  <cp:revision>18</cp:revision>
  <dcterms:created xsi:type="dcterms:W3CDTF">2017-07-02T16:05:27Z</dcterms:created>
  <dcterms:modified xsi:type="dcterms:W3CDTF">2017-07-02T18:17:37Z</dcterms:modified>
</cp:coreProperties>
</file>